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7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Looking for Trouble … in the Bb GC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10/11/12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10/11/12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10/11/12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10/11/12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10/11/12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10/11/12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10/11/12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Looking for Trouble … in the Bb GC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10/11/12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Looking for Trouble</a:t>
            </a:r>
            <a:br>
              <a:rPr lang="en-US" dirty="0" smtClean="0"/>
            </a:br>
            <a:r>
              <a:rPr lang="en-US" sz="5400" dirty="0" smtClean="0"/>
              <a:t>…in the Bb Grade Center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Michael G. Prais, Ph.D.</a:t>
            </a:r>
          </a:p>
          <a:p>
            <a:pPr algn="ctr"/>
            <a:r>
              <a:rPr lang="en-US" dirty="0" smtClean="0"/>
              <a:t>University of Illinois at Chicago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99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4 columns for Extra Credit:</a:t>
            </a:r>
          </a:p>
          <a:p>
            <a:pPr lvl="1"/>
            <a:r>
              <a:rPr lang="en-US" dirty="0" smtClean="0"/>
              <a:t>Final Grade without Extra Credit</a:t>
            </a:r>
          </a:p>
          <a:p>
            <a:pPr lvl="1"/>
            <a:r>
              <a:rPr lang="en-US" dirty="0" smtClean="0"/>
              <a:t>Extra Credit</a:t>
            </a:r>
          </a:p>
          <a:p>
            <a:pPr lvl="1"/>
            <a:r>
              <a:rPr lang="en-US" dirty="0" smtClean="0"/>
              <a:t>Final Grade with Extra Credit</a:t>
            </a:r>
          </a:p>
          <a:p>
            <a:pPr lvl="1"/>
            <a:r>
              <a:rPr lang="en-US" dirty="0" smtClean="0"/>
              <a:t>Manually Selected Final Final Grade</a:t>
            </a:r>
          </a:p>
          <a:p>
            <a:r>
              <a:rPr lang="en-US" dirty="0" smtClean="0"/>
              <a:t>Bb does not have the logic to decide which you want</a:t>
            </a:r>
          </a:p>
          <a:p>
            <a:r>
              <a:rPr lang="en-US" dirty="0" smtClean="0"/>
              <a:t>Caution: percentages will vary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9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Scheming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Letter</a:t>
            </a:r>
          </a:p>
          <a:p>
            <a:r>
              <a:rPr lang="en-US" dirty="0" smtClean="0"/>
              <a:t>Tardy</a:t>
            </a:r>
          </a:p>
          <a:p>
            <a:r>
              <a:rPr lang="en-US" dirty="0" smtClean="0"/>
              <a:t>Attendance</a:t>
            </a:r>
          </a:p>
          <a:p>
            <a:r>
              <a:rPr lang="en-US" dirty="0" smtClean="0"/>
              <a:t>Minutes Tardy</a:t>
            </a:r>
          </a:p>
          <a:p>
            <a:r>
              <a:rPr lang="en-US" dirty="0" smtClean="0"/>
              <a:t>Smart Views allow you to view daily attendance separately from other scores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13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at </a:t>
            </a:r>
            <a:r>
              <a:rPr lang="en-US" dirty="0" err="1" smtClean="0"/>
              <a:t>Scantron</a:t>
            </a:r>
            <a:r>
              <a:rPr lang="en-US" dirty="0" smtClean="0"/>
              <a:t>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Student Information Only in the Grade Center</a:t>
            </a:r>
          </a:p>
          <a:p>
            <a:pPr lvl="1"/>
            <a:r>
              <a:rPr lang="en-US" dirty="0" smtClean="0"/>
              <a:t>Include Hidden Information (UIN)</a:t>
            </a:r>
          </a:p>
          <a:p>
            <a:r>
              <a:rPr lang="en-US" dirty="0" smtClean="0"/>
              <a:t>Import the fixed format </a:t>
            </a:r>
            <a:r>
              <a:rPr lang="en-US" dirty="0" err="1" smtClean="0"/>
              <a:t>Scantron</a:t>
            </a:r>
            <a:r>
              <a:rPr lang="en-US" dirty="0" smtClean="0"/>
              <a:t> File in another worksheet</a:t>
            </a:r>
          </a:p>
          <a:p>
            <a:pPr lvl="1"/>
            <a:r>
              <a:rPr lang="en-US" dirty="0" smtClean="0"/>
              <a:t>Skip unnecessary columns</a:t>
            </a:r>
          </a:p>
          <a:p>
            <a:r>
              <a:rPr lang="en-US" dirty="0" smtClean="0"/>
              <a:t>Add a Header to the scores column</a:t>
            </a:r>
          </a:p>
          <a:p>
            <a:r>
              <a:rPr lang="en-US" dirty="0"/>
              <a:t>=IF(NOT(ISNA(VLOOKUP($D2,Scores!$A:$C,3,FALSE)))</a:t>
            </a:r>
            <a:r>
              <a:rPr lang="en-US" dirty="0" smtClean="0"/>
              <a:t>,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VLOOKUP</a:t>
            </a:r>
            <a:r>
              <a:rPr lang="en-US" dirty="0"/>
              <a:t>($D2,Scores!$A:$C,3,FALSE),"")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Insert and add missing essay scores</a:t>
            </a:r>
          </a:p>
          <a:p>
            <a:r>
              <a:rPr lang="en-US" dirty="0" smtClean="0"/>
              <a:t>Save to Text (Tab Delimited) </a:t>
            </a:r>
          </a:p>
          <a:p>
            <a:pPr lvl="1"/>
            <a:r>
              <a:rPr lang="en-US" dirty="0" smtClean="0"/>
              <a:t>Replaces formulae with values, too</a:t>
            </a:r>
          </a:p>
          <a:p>
            <a:r>
              <a:rPr lang="en-US" dirty="0" smtClean="0"/>
              <a:t>Upload to the Grade Center</a:t>
            </a:r>
          </a:p>
        </p:txBody>
      </p:sp>
    </p:spTree>
    <p:extLst>
      <p:ext uri="{BB962C8B-B14F-4D97-AF65-F5344CB8AC3E}">
        <p14:creationId xmlns:p14="http://schemas.microsoft.com/office/powerpoint/2010/main" val="4025987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Looking for Trouble</a:t>
            </a:r>
            <a:br>
              <a:rPr lang="en-US" dirty="0" smtClean="0"/>
            </a:br>
            <a:r>
              <a:rPr lang="en-US" sz="5400" dirty="0" smtClean="0"/>
              <a:t>… in the Bb Grade Center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Michael G. Prais, Ph.D.</a:t>
            </a:r>
          </a:p>
          <a:p>
            <a:pPr algn="ctr"/>
            <a:r>
              <a:rPr lang="en-US" dirty="0" smtClean="0"/>
              <a:t>University of Illinois at Chicago</a:t>
            </a:r>
          </a:p>
          <a:p>
            <a:pPr algn="ctr"/>
            <a:r>
              <a:rPr lang="en-US" dirty="0" err="1" smtClean="0"/>
              <a:t>mgprais@uic.edu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5679" y="852714"/>
            <a:ext cx="42266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spc="-1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Other Mistakes?</a:t>
            </a:r>
          </a:p>
          <a:p>
            <a:pPr algn="ctr"/>
            <a:r>
              <a:rPr lang="en-US" sz="4800" spc="-1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Questions?</a:t>
            </a:r>
            <a:endParaRPr lang="en-US" sz="4800" spc="-1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6052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Mistake #1:</a:t>
            </a:r>
            <a:r>
              <a:rPr lang="en-US" dirty="0" smtClean="0"/>
              <a:t> Hidden Columns</a:t>
            </a:r>
          </a:p>
          <a:p>
            <a:pPr lvl="1"/>
            <a:r>
              <a:rPr lang="en-US" dirty="0" smtClean="0"/>
              <a:t>Lack of Contribution to a Created Column or to the overall Grades from hidden Assignments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Mistake #2:</a:t>
            </a:r>
            <a:r>
              <a:rPr lang="en-US" dirty="0" smtClean="0"/>
              <a:t> Impossible Points</a:t>
            </a:r>
          </a:p>
          <a:p>
            <a:r>
              <a:rPr lang="en-US" dirty="0" smtClean="0"/>
              <a:t>Manage &gt; Column Organization</a:t>
            </a:r>
          </a:p>
          <a:p>
            <a:r>
              <a:rPr lang="en-US" dirty="0" smtClean="0"/>
              <a:t>Show and Remove Unused (Unnecessary) Columns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32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 err="1" smtClean="0"/>
              <a:t>Calc’d</a:t>
            </a:r>
            <a:r>
              <a:rPr lang="en-US" dirty="0" smtClean="0"/>
              <a:t> Column - Total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Mistake #4:</a:t>
            </a:r>
            <a:r>
              <a:rPr lang="en-US" dirty="0" smtClean="0"/>
              <a:t> More or Less Including Columns</a:t>
            </a:r>
          </a:p>
          <a:p>
            <a:pPr lvl="1"/>
            <a:r>
              <a:rPr lang="en-US" dirty="0" smtClean="0"/>
              <a:t>Include All Columns</a:t>
            </a:r>
          </a:p>
          <a:p>
            <a:pPr lvl="1"/>
            <a:r>
              <a:rPr lang="en-US" dirty="0" smtClean="0"/>
              <a:t>Include in Grade Center Calculation?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Mistake #5:</a:t>
            </a:r>
            <a:r>
              <a:rPr lang="en-US" dirty="0" smtClean="0"/>
              <a:t> Unselected Columns and Categories</a:t>
            </a:r>
          </a:p>
          <a:p>
            <a:pPr lvl="1"/>
            <a:r>
              <a:rPr lang="en-US" dirty="0"/>
              <a:t>Include in Grade Center Calculation?</a:t>
            </a:r>
          </a:p>
          <a:p>
            <a:pPr lvl="1"/>
            <a:r>
              <a:rPr lang="en-US" dirty="0" smtClean="0"/>
              <a:t>Did you include all the correct Columns?</a:t>
            </a:r>
          </a:p>
          <a:p>
            <a:pPr lvl="1"/>
            <a:r>
              <a:rPr lang="en-US" dirty="0" smtClean="0"/>
              <a:t>Manage &gt; Column Organization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Mistake #6:</a:t>
            </a:r>
            <a:r>
              <a:rPr lang="en-US" dirty="0" smtClean="0"/>
              <a:t> Missing the Categorical Imperative</a:t>
            </a:r>
          </a:p>
          <a:p>
            <a:pPr lvl="1"/>
            <a:r>
              <a:rPr lang="en-US" dirty="0" smtClean="0"/>
              <a:t>Some items automatically set the column category</a:t>
            </a:r>
          </a:p>
          <a:p>
            <a:pPr lvl="1"/>
            <a:r>
              <a:rPr lang="en-US" dirty="0" smtClean="0"/>
              <a:t>Your Created Columns Don’t</a:t>
            </a:r>
          </a:p>
          <a:p>
            <a:pPr lvl="1"/>
            <a:r>
              <a:rPr lang="en-US" dirty="0" smtClean="0"/>
              <a:t>Manage &gt; Column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62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Columns in a selected Category are automatically Summed</a:t>
            </a:r>
          </a:p>
          <a:p>
            <a:r>
              <a:rPr lang="en-US" dirty="0" smtClean="0"/>
              <a:t>Equally</a:t>
            </a:r>
          </a:p>
          <a:p>
            <a:pPr marL="114300" indent="0">
              <a:buNone/>
            </a:pPr>
            <a:r>
              <a:rPr lang="en-US" dirty="0" smtClean="0"/>
              <a:t>		Sum( </a:t>
            </a:r>
            <a:r>
              <a:rPr lang="en-US" dirty="0" err="1" smtClean="0"/>
              <a:t>PtsGvn</a:t>
            </a:r>
            <a:r>
              <a:rPr lang="en-US" dirty="0" smtClean="0"/>
              <a:t> )		?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Proportionally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	Sum( </a:t>
            </a:r>
            <a:r>
              <a:rPr lang="en-US" dirty="0" err="1" smtClean="0"/>
              <a:t>PtsGvn</a:t>
            </a:r>
            <a:r>
              <a:rPr lang="en-US" dirty="0" smtClean="0"/>
              <a:t>/</a:t>
            </a:r>
            <a:r>
              <a:rPr lang="en-US" dirty="0" err="1" smtClean="0"/>
              <a:t>PtsPos</a:t>
            </a:r>
            <a:r>
              <a:rPr lang="en-US" dirty="0" smtClean="0"/>
              <a:t> ) 		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693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an Alter Ego for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UIC creates a “Secondary Blackboard Account” for instructors</a:t>
            </a:r>
          </a:p>
          <a:p>
            <a:r>
              <a:rPr lang="en-US" dirty="0" smtClean="0"/>
              <a:t>Enroll your Alter Ego in your course site as a student</a:t>
            </a:r>
          </a:p>
          <a:p>
            <a:r>
              <a:rPr lang="en-US" dirty="0" smtClean="0"/>
              <a:t>As a </a:t>
            </a:r>
            <a:r>
              <a:rPr lang="en-US" dirty="0" err="1" smtClean="0"/>
              <a:t>SysAdmin</a:t>
            </a:r>
            <a:r>
              <a:rPr lang="en-US" dirty="0" smtClean="0"/>
              <a:t>, enroll your regular identity in an instructor’s course site as a student</a:t>
            </a:r>
          </a:p>
          <a:p>
            <a:r>
              <a:rPr lang="en-US" dirty="0" smtClean="0"/>
              <a:t>Display Score and Percentage for the Final Score</a:t>
            </a:r>
          </a:p>
          <a:p>
            <a:r>
              <a:rPr lang="en-US" dirty="0" smtClean="0"/>
              <a:t>Note your Final Score</a:t>
            </a:r>
          </a:p>
          <a:p>
            <a:r>
              <a:rPr lang="en-US" dirty="0" smtClean="0"/>
              <a:t>Give yourself a Perfect Score (and a pat on the back) in column as you grade the students in that column</a:t>
            </a:r>
          </a:p>
          <a:p>
            <a:pPr lvl="1"/>
            <a:r>
              <a:rPr lang="en-US" dirty="0" smtClean="0"/>
              <a:t>The Final Score should increase (depending on weighting)</a:t>
            </a:r>
          </a:p>
          <a:p>
            <a:pPr lvl="1"/>
            <a:r>
              <a:rPr lang="en-US" dirty="0" smtClean="0"/>
              <a:t>The Final Percentage should stay the same—100%.</a:t>
            </a:r>
          </a:p>
          <a:p>
            <a:r>
              <a:rPr lang="en-US" dirty="0" smtClean="0"/>
              <a:t>Calculate the difference in scores and compare</a:t>
            </a:r>
          </a:p>
          <a:p>
            <a:r>
              <a:rPr lang="en-US" dirty="0" smtClean="0"/>
              <a:t>When testing after the fact, </a:t>
            </a:r>
          </a:p>
          <a:p>
            <a:pPr lvl="1"/>
            <a:r>
              <a:rPr lang="en-US" dirty="0" smtClean="0"/>
              <a:t>Clear all scores, add one score, compare, repeat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832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Totaling Totals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Total or Weighted Columns to calculate Subtotals to make checking calculations easier.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Mistake #7:</a:t>
            </a:r>
            <a:r>
              <a:rPr lang="en-US" dirty="0" smtClean="0"/>
              <a:t> Including Subtotals in Grade Center Calculations</a:t>
            </a:r>
          </a:p>
          <a:p>
            <a:r>
              <a:rPr lang="en-US" dirty="0" smtClean="0"/>
              <a:t>Use additional columns for that display Text for short notes about student grades</a:t>
            </a:r>
          </a:p>
          <a:p>
            <a:pPr lvl="1"/>
            <a:r>
              <a:rPr lang="en-US" dirty="0" smtClean="0"/>
              <a:t>Include Column in Grade Center Calculation – No (to be sure)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7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Create </a:t>
            </a:r>
            <a:r>
              <a:rPr lang="en-US" sz="4400" dirty="0" err="1" smtClean="0"/>
              <a:t>Calc’d</a:t>
            </a:r>
            <a:r>
              <a:rPr lang="en-US" sz="4400" dirty="0" smtClean="0"/>
              <a:t> Column - Weighted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Bb Grade Center does not calculate Weighted Scores and Percentage Scores the same way we do!</a:t>
            </a:r>
          </a:p>
          <a:p>
            <a:r>
              <a:rPr lang="en-US" b="1" dirty="0" smtClean="0"/>
              <a:t>Expected Weighted Scores</a:t>
            </a:r>
            <a:r>
              <a:rPr lang="en-US" dirty="0" smtClean="0"/>
              <a:t>: </a:t>
            </a:r>
          </a:p>
          <a:p>
            <a:pPr marL="11430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Sum</a:t>
            </a:r>
            <a:r>
              <a:rPr lang="en-US" b="1" dirty="0"/>
              <a:t>( </a:t>
            </a:r>
            <a:r>
              <a:rPr lang="en-US" b="1" dirty="0" err="1"/>
              <a:t>wt</a:t>
            </a:r>
            <a:r>
              <a:rPr lang="en-US" b="1" dirty="0"/>
              <a:t> * </a:t>
            </a:r>
            <a:r>
              <a:rPr lang="en-US" b="1" dirty="0" err="1"/>
              <a:t>PtsGvn</a:t>
            </a:r>
            <a:r>
              <a:rPr lang="en-US" b="1" dirty="0"/>
              <a:t> )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/>
              <a:t>Blackboard Weighted </a:t>
            </a:r>
            <a:r>
              <a:rPr lang="en-US" b="1" dirty="0" smtClean="0"/>
              <a:t>Scores</a:t>
            </a:r>
            <a:r>
              <a:rPr lang="en-US" dirty="0" smtClean="0"/>
              <a:t>: </a:t>
            </a:r>
          </a:p>
          <a:p>
            <a:pPr marL="11430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Sum</a:t>
            </a:r>
            <a:r>
              <a:rPr lang="en-US" b="1" dirty="0"/>
              <a:t>( </a:t>
            </a:r>
            <a:r>
              <a:rPr lang="en-US" b="1" dirty="0" err="1"/>
              <a:t>wt</a:t>
            </a:r>
            <a:r>
              <a:rPr lang="en-US" b="1" dirty="0"/>
              <a:t> * </a:t>
            </a:r>
            <a:r>
              <a:rPr lang="en-US" b="1" dirty="0" err="1"/>
              <a:t>PtsGvn</a:t>
            </a:r>
            <a:r>
              <a:rPr lang="en-US" b="1" dirty="0"/>
              <a:t>/</a:t>
            </a:r>
            <a:r>
              <a:rPr lang="en-US" b="1" dirty="0" err="1"/>
              <a:t>PtsPos</a:t>
            </a:r>
            <a:r>
              <a:rPr lang="en-US" b="1" dirty="0"/>
              <a:t> ) * </a:t>
            </a:r>
            <a:r>
              <a:rPr lang="en-US" b="1" dirty="0" err="1" smtClean="0"/>
              <a:t>TotPtsPos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Expected Weighted </a:t>
            </a:r>
            <a:r>
              <a:rPr lang="en-US" b="1" dirty="0" err="1" smtClean="0"/>
              <a:t>Percents</a:t>
            </a:r>
            <a:r>
              <a:rPr lang="en-US" dirty="0" smtClean="0"/>
              <a:t>: </a:t>
            </a:r>
          </a:p>
          <a:p>
            <a:pPr marL="11430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Sum</a:t>
            </a:r>
            <a:r>
              <a:rPr lang="en-US" b="1" dirty="0"/>
              <a:t>( </a:t>
            </a:r>
            <a:r>
              <a:rPr lang="en-US" b="1" dirty="0" err="1"/>
              <a:t>wt</a:t>
            </a:r>
            <a:r>
              <a:rPr lang="en-US" b="1" dirty="0"/>
              <a:t> * </a:t>
            </a:r>
            <a:r>
              <a:rPr lang="en-US" b="1" dirty="0" err="1"/>
              <a:t>PtsGvn</a:t>
            </a:r>
            <a:r>
              <a:rPr lang="en-US" b="1" dirty="0"/>
              <a:t> )/Sum( </a:t>
            </a:r>
            <a:r>
              <a:rPr lang="en-US" b="1" dirty="0" err="1"/>
              <a:t>wt</a:t>
            </a:r>
            <a:r>
              <a:rPr lang="en-US" b="1" dirty="0"/>
              <a:t> * </a:t>
            </a:r>
            <a:r>
              <a:rPr lang="en-US" b="1" dirty="0" err="1"/>
              <a:t>PtsPos</a:t>
            </a:r>
            <a:r>
              <a:rPr lang="en-US" b="1" dirty="0"/>
              <a:t> )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/>
              <a:t>Blackboard Weighted </a:t>
            </a:r>
            <a:r>
              <a:rPr lang="en-US" b="1" dirty="0" err="1" smtClean="0"/>
              <a:t>Percents</a:t>
            </a:r>
            <a:r>
              <a:rPr lang="en-US" dirty="0" smtClean="0"/>
              <a:t>: </a:t>
            </a:r>
          </a:p>
          <a:p>
            <a:pPr marL="11430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Sum</a:t>
            </a:r>
            <a:r>
              <a:rPr lang="en-US" b="1" dirty="0"/>
              <a:t>( </a:t>
            </a:r>
            <a:r>
              <a:rPr lang="en-US" b="1" dirty="0" err="1"/>
              <a:t>wt</a:t>
            </a:r>
            <a:r>
              <a:rPr lang="en-US" b="1" dirty="0"/>
              <a:t> * </a:t>
            </a:r>
            <a:r>
              <a:rPr lang="en-US" b="1" dirty="0" err="1"/>
              <a:t>PtsGvn</a:t>
            </a:r>
            <a:r>
              <a:rPr lang="en-US" b="1" dirty="0"/>
              <a:t>/</a:t>
            </a:r>
            <a:r>
              <a:rPr lang="en-US" b="1" dirty="0" err="1"/>
              <a:t>PtsPos</a:t>
            </a:r>
            <a:r>
              <a:rPr lang="en-US" b="1" dirty="0"/>
              <a:t> )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err="1" smtClean="0"/>
              <a:t>TotPtsPos</a:t>
            </a:r>
            <a:r>
              <a:rPr lang="en-US" b="1" dirty="0" smtClean="0"/>
              <a:t>:</a:t>
            </a:r>
          </a:p>
          <a:p>
            <a:pPr marL="11430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Sum( </a:t>
            </a:r>
            <a:r>
              <a:rPr lang="en-US" b="1" dirty="0" err="1" smtClean="0"/>
              <a:t>wt</a:t>
            </a:r>
            <a:r>
              <a:rPr lang="en-US" b="1" dirty="0" smtClean="0"/>
              <a:t> * </a:t>
            </a:r>
            <a:r>
              <a:rPr lang="en-US" b="1" dirty="0" err="1" smtClean="0"/>
              <a:t>PtsPos</a:t>
            </a:r>
            <a:r>
              <a:rPr lang="en-US" b="1" dirty="0" smtClean="0"/>
              <a:t> )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2994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Create </a:t>
            </a:r>
            <a:r>
              <a:rPr lang="en-US" sz="4400" dirty="0" err="1"/>
              <a:t>Calc’d</a:t>
            </a:r>
            <a:r>
              <a:rPr lang="en-US" sz="4400" dirty="0"/>
              <a:t> Column - Weighted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Mistake #Bb?</a:t>
            </a:r>
          </a:p>
          <a:p>
            <a:pPr lvl="1"/>
            <a:r>
              <a:rPr lang="en-US" dirty="0" smtClean="0"/>
              <a:t>The weighted score used in the </a:t>
            </a:r>
            <a:r>
              <a:rPr lang="en-US" dirty="0" err="1" smtClean="0"/>
              <a:t>BbGC</a:t>
            </a:r>
            <a:r>
              <a:rPr lang="en-US" dirty="0" smtClean="0"/>
              <a:t> is “monotonic increasing” with the student scores, so it does separate student performance</a:t>
            </a:r>
          </a:p>
          <a:p>
            <a:pPr lvl="2"/>
            <a:r>
              <a:rPr lang="en-US" dirty="0" smtClean="0"/>
              <a:t>The Weighted Column calculates a fraction of the Possible Points as the Percentage and then calculates the score from that percentage</a:t>
            </a:r>
          </a:p>
          <a:p>
            <a:pPr lvl="2"/>
            <a:r>
              <a:rPr lang="en-US" dirty="0" smtClean="0"/>
              <a:t>Unfortunately, the fraction is a ratio of </a:t>
            </a:r>
            <a:r>
              <a:rPr lang="en-US" i="1" dirty="0" smtClean="0"/>
              <a:t>apples</a:t>
            </a:r>
            <a:r>
              <a:rPr lang="en-US" dirty="0" smtClean="0"/>
              <a:t> to </a:t>
            </a:r>
            <a:r>
              <a:rPr lang="en-US" i="1" dirty="0" smtClean="0"/>
              <a:t>oranges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Mistake #8:</a:t>
            </a:r>
            <a:r>
              <a:rPr lang="en-US" dirty="0" smtClean="0"/>
              <a:t> Make the Total Weight 100%</a:t>
            </a:r>
          </a:p>
          <a:p>
            <a:pPr lvl="1"/>
            <a:r>
              <a:rPr lang="en-US" dirty="0" smtClean="0"/>
              <a:t>The Bb GC calculation is not equal to what you would expect</a:t>
            </a:r>
          </a:p>
          <a:p>
            <a:pPr lvl="1"/>
            <a:r>
              <a:rPr lang="en-US" dirty="0" smtClean="0"/>
              <a:t>Unequal Possible Points for the weighted scores also does not give a value in the Weighted Column that you would expect</a:t>
            </a:r>
          </a:p>
        </p:txBody>
      </p:sp>
    </p:spTree>
    <p:extLst>
      <p:ext uri="{BB962C8B-B14F-4D97-AF65-F5344CB8AC3E}">
        <p14:creationId xmlns:p14="http://schemas.microsoft.com/office/powerpoint/2010/main" val="3354533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Totals: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classes finish and grades go in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Mistake #9:</a:t>
            </a:r>
            <a:r>
              <a:rPr lang="en-US" dirty="0" smtClean="0"/>
              <a:t> Forgetting to turn Running Totals off at the end of the semester</a:t>
            </a:r>
          </a:p>
          <a:p>
            <a:pPr lvl="1"/>
            <a:r>
              <a:rPr lang="en-US" dirty="0" smtClean="0"/>
              <a:t>Running totals does not include missing submissions and, thus, does not require some students to do all the (the same amount of) work</a:t>
            </a:r>
          </a:p>
          <a:p>
            <a:pPr lvl="1"/>
            <a:r>
              <a:rPr lang="en-US" dirty="0" smtClean="0"/>
              <a:t>It is a lot easier and less error prone than putting zeros in all the assignments that students did not turn in.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Mistake #10:</a:t>
            </a:r>
            <a:r>
              <a:rPr lang="en-US" dirty="0" smtClean="0"/>
              <a:t> Forgetting to turn Running Totals off when checking Grade Center validity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Mistake #11:</a:t>
            </a:r>
            <a:r>
              <a:rPr lang="en-US" dirty="0" smtClean="0"/>
              <a:t> Forgetting to turn Running Totals on after checking Grade Center validity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6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90</TotalTime>
  <Words>704</Words>
  <Application>Microsoft Macintosh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Looking for Trouble …in the Bb Grade Center</vt:lpstr>
      <vt:lpstr>Create Column</vt:lpstr>
      <vt:lpstr>Create Calc’d Column - Total</vt:lpstr>
      <vt:lpstr>Summing Categories</vt:lpstr>
      <vt:lpstr>Use an Alter Ego for Checking</vt:lpstr>
      <vt:lpstr>Totaling Totals</vt:lpstr>
      <vt:lpstr>Create Calc’d Column - Weighted</vt:lpstr>
      <vt:lpstr>Create Calc’d Column - Weighted</vt:lpstr>
      <vt:lpstr>Running Totals: Off</vt:lpstr>
      <vt:lpstr>Extra Credit</vt:lpstr>
      <vt:lpstr>Grade Scheming</vt:lpstr>
      <vt:lpstr>Excel at Scantron Scoring</vt:lpstr>
      <vt:lpstr>Looking for Trouble … in the Bb Grade Center</vt:lpstr>
    </vt:vector>
  </TitlesOfParts>
  <Company>Saint Xavier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for Trouble …in the Bb Grade Center</dc:title>
  <dc:creator>Michael Prais</dc:creator>
  <cp:lastModifiedBy>Michael Prais</cp:lastModifiedBy>
  <cp:revision>11</cp:revision>
  <dcterms:created xsi:type="dcterms:W3CDTF">2012-10-11T15:55:05Z</dcterms:created>
  <dcterms:modified xsi:type="dcterms:W3CDTF">2012-10-11T17:25:42Z</dcterms:modified>
</cp:coreProperties>
</file>